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obot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11" Type="http://schemas.openxmlformats.org/officeDocument/2006/relationships/slide" Target="slides/slide6.xml"/><Relationship Id="rId22" Type="http://schemas.openxmlformats.org/officeDocument/2006/relationships/font" Target="fonts/Roboto-boldItalic.fntdata"/><Relationship Id="rId10" Type="http://schemas.openxmlformats.org/officeDocument/2006/relationships/slide" Target="slides/slide5.xml"/><Relationship Id="rId21" Type="http://schemas.openxmlformats.org/officeDocument/2006/relationships/font" Target="fonts/Robo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turbouxr.com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turbouxr.com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turbouxr.com" TargetMode="Externa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20ea602a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20ea602a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Turbo 🔥 UXR • templates for user experience research • </a:t>
            </a:r>
            <a:r>
              <a:rPr lang="en" sz="1000" u="sng">
                <a:solidFill>
                  <a:schemeClr val="hlink"/>
                </a:solidFill>
                <a:highlight>
                  <a:srgbClr val="FFFFFF"/>
                </a:highlight>
                <a:hlinkClick r:id="rId2"/>
              </a:rPr>
              <a:t>www.turbouxr.com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  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612c2ef36a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612c2ef36a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b186e255c4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b186e255c4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b186e255c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b186e255c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73918d082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573918d082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Turbo 🔥 UXR • templates for user experience research • </a:t>
            </a:r>
            <a:r>
              <a:rPr lang="en" sz="1000" u="sng">
                <a:solidFill>
                  <a:schemeClr val="hlink"/>
                </a:solidFill>
                <a:highlight>
                  <a:srgbClr val="FFFFFF"/>
                </a:highlight>
                <a:hlinkClick r:id="rId2"/>
              </a:rPr>
              <a:t>www.turbouxr.com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d3970043d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8d3970043d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overview: [link to file]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d3970043d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d3970043d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8d36734e59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8d36734e59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212121"/>
                </a:solidFill>
                <a:latin typeface="Roboto"/>
                <a:ea typeface="Roboto"/>
                <a:cs typeface="Roboto"/>
                <a:sym typeface="Roboto"/>
              </a:rPr>
              <a:t>If you did just 1 thing…</a:t>
            </a:r>
            <a:r>
              <a:rPr lang="en">
                <a:solidFill>
                  <a:srgbClr val="212121"/>
                </a:solidFill>
                <a:latin typeface="Roboto"/>
                <a:ea typeface="Roboto"/>
                <a:cs typeface="Roboto"/>
                <a:sym typeface="Roboto"/>
              </a:rPr>
              <a:t> [place top recommendation here]</a:t>
            </a:r>
            <a:endParaRPr>
              <a:solidFill>
                <a:srgbClr val="21212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8d36734e59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8d36734e59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Turbo 🔥 UXR • templates for user experience research • </a:t>
            </a:r>
            <a:r>
              <a:rPr lang="en" sz="1000" u="sng">
                <a:solidFill>
                  <a:schemeClr val="hlink"/>
                </a:solidFill>
                <a:highlight>
                  <a:srgbClr val="FFFFFF"/>
                </a:highlight>
                <a:hlinkClick r:id="rId2"/>
              </a:rPr>
              <a:t>www.turbouxr.com</a:t>
            </a: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f7ccf2b73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8f7ccf2b73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612c2ef36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612c2ef36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612c2ef36a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612c2ef36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612c2ef36a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612c2ef36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/>
          <p:nvPr/>
        </p:nvSpPr>
        <p:spPr>
          <a:xfrm>
            <a:off x="-9825" y="-9825"/>
            <a:ext cx="6313200" cy="51435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5"/>
          <p:cNvSpPr txBox="1"/>
          <p:nvPr/>
        </p:nvSpPr>
        <p:spPr>
          <a:xfrm>
            <a:off x="559500" y="932475"/>
            <a:ext cx="4603500" cy="32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FFFFFF"/>
                </a:solidFill>
              </a:rPr>
              <a:t>[Product name] Insights &amp; Recommendations</a:t>
            </a:r>
            <a:endParaRPr b="1" sz="36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000">
                <a:solidFill>
                  <a:schemeClr val="lt1"/>
                </a:solidFill>
              </a:rPr>
              <a:t>[team]</a:t>
            </a:r>
            <a:endParaRPr sz="2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</a:rPr>
              <a:t>[business area]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[date]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</a:endParaRPr>
          </a:p>
        </p:txBody>
      </p:sp>
      <p:sp>
        <p:nvSpPr>
          <p:cNvPr id="101" name="Google Shape;101;p25"/>
          <p:cNvSpPr/>
          <p:nvPr/>
        </p:nvSpPr>
        <p:spPr>
          <a:xfrm>
            <a:off x="5258725" y="569475"/>
            <a:ext cx="3328200" cy="3621900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5"/>
          <p:cNvSpPr txBox="1"/>
          <p:nvPr/>
        </p:nvSpPr>
        <p:spPr>
          <a:xfrm>
            <a:off x="5928950" y="1469575"/>
            <a:ext cx="1627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B7B7B7"/>
                </a:solidFill>
              </a:rPr>
              <a:t>Image of main product…</a:t>
            </a:r>
            <a:endParaRPr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4"/>
          <p:cNvSpPr txBox="1"/>
          <p:nvPr>
            <p:ph type="title"/>
          </p:nvPr>
        </p:nvSpPr>
        <p:spPr>
          <a:xfrm>
            <a:off x="311700" y="317400"/>
            <a:ext cx="856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[title 5]</a:t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1" name="Google Shape;191;p34"/>
          <p:cNvSpPr txBox="1"/>
          <p:nvPr>
            <p:ph idx="1" type="body"/>
          </p:nvPr>
        </p:nvSpPr>
        <p:spPr>
          <a:xfrm>
            <a:off x="4896525" y="972050"/>
            <a:ext cx="4017000" cy="41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User story</a:t>
            </a: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As a [type of user] user, I need / want X so that / because Y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Quotes summary: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“...”</a:t>
            </a:r>
            <a:endParaRPr i="1"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Recommendations: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1. …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2. ..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3. .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2" name="Google Shape;192;p34"/>
          <p:cNvSpPr txBox="1"/>
          <p:nvPr/>
        </p:nvSpPr>
        <p:spPr>
          <a:xfrm>
            <a:off x="1441450" y="3852150"/>
            <a:ext cx="32172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93" name="Google Shape;193;p34"/>
          <p:cNvSpPr/>
          <p:nvPr/>
        </p:nvSpPr>
        <p:spPr>
          <a:xfrm>
            <a:off x="382825" y="1040475"/>
            <a:ext cx="4275900" cy="32097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Video highlight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5"/>
          <p:cNvSpPr txBox="1"/>
          <p:nvPr>
            <p:ph idx="1" type="body"/>
          </p:nvPr>
        </p:nvSpPr>
        <p:spPr>
          <a:xfrm>
            <a:off x="3221400" y="890100"/>
            <a:ext cx="2786700" cy="36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highlight>
                  <a:srgbClr val="FCE5CD"/>
                </a:highlight>
                <a:latin typeface="Roboto"/>
                <a:ea typeface="Roboto"/>
                <a:cs typeface="Roboto"/>
                <a:sym typeface="Roboto"/>
              </a:rPr>
              <a:t>NEED TO HAVE (med priority):</a:t>
            </a:r>
            <a:endParaRPr b="1" sz="1400">
              <a:solidFill>
                <a:srgbClr val="434343"/>
              </a:solidFill>
              <a:highlight>
                <a:srgbClr val="FCE5CD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Do/change/remove/add X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</a:pPr>
            <a:r>
              <a:t/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" name="Google Shape;199;p35"/>
          <p:cNvSpPr txBox="1"/>
          <p:nvPr>
            <p:ph idx="1" type="body"/>
          </p:nvPr>
        </p:nvSpPr>
        <p:spPr>
          <a:xfrm>
            <a:off x="311700" y="890100"/>
            <a:ext cx="2786700" cy="36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highlight>
                  <a:srgbClr val="E6B8AF"/>
                </a:highlight>
                <a:latin typeface="Roboto"/>
                <a:ea typeface="Roboto"/>
                <a:cs typeface="Roboto"/>
                <a:sym typeface="Roboto"/>
              </a:rPr>
              <a:t>MUST HAVE (high priority):</a:t>
            </a:r>
            <a:endParaRPr b="1" sz="1400">
              <a:solidFill>
                <a:srgbClr val="434343"/>
              </a:solidFill>
              <a:highlight>
                <a:srgbClr val="E6B8A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Do/change/remove/add X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" name="Google Shape;200;p35"/>
          <p:cNvSpPr txBox="1"/>
          <p:nvPr>
            <p:ph type="title"/>
          </p:nvPr>
        </p:nvSpPr>
        <p:spPr>
          <a:xfrm>
            <a:off x="311700" y="317400"/>
            <a:ext cx="84225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Summarized r</a:t>
            </a: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ecommendations </a:t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1" name="Google Shape;201;p35"/>
          <p:cNvSpPr txBox="1"/>
          <p:nvPr>
            <p:ph idx="1" type="body"/>
          </p:nvPr>
        </p:nvSpPr>
        <p:spPr>
          <a:xfrm>
            <a:off x="6131100" y="890100"/>
            <a:ext cx="2786700" cy="36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highlight>
                  <a:srgbClr val="FFF2CC"/>
                </a:highlight>
                <a:latin typeface="Roboto"/>
                <a:ea typeface="Roboto"/>
                <a:cs typeface="Roboto"/>
                <a:sym typeface="Roboto"/>
              </a:rPr>
              <a:t>NICE TO HAVE (low priority):</a:t>
            </a:r>
            <a:endParaRPr b="1" sz="1400">
              <a:solidFill>
                <a:srgbClr val="434343"/>
              </a:solidFill>
              <a:highlight>
                <a:srgbClr val="FFF2C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Do/change/remove/add X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6"/>
          <p:cNvSpPr txBox="1"/>
          <p:nvPr>
            <p:ph idx="1" type="body"/>
          </p:nvPr>
        </p:nvSpPr>
        <p:spPr>
          <a:xfrm>
            <a:off x="1677000" y="1747875"/>
            <a:ext cx="5962500" cy="196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[One key takeaway]</a:t>
            </a:r>
            <a:r>
              <a:rPr b="1" i="1"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…</a:t>
            </a:r>
            <a:endParaRPr i="1" sz="17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7" name="Google Shape;207;p36"/>
          <p:cNvSpPr txBox="1"/>
          <p:nvPr>
            <p:ph type="title"/>
          </p:nvPr>
        </p:nvSpPr>
        <p:spPr>
          <a:xfrm>
            <a:off x="311700" y="317400"/>
            <a:ext cx="8422500" cy="4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If you only take away 1 thing...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7"/>
          <p:cNvSpPr/>
          <p:nvPr/>
        </p:nvSpPr>
        <p:spPr>
          <a:xfrm>
            <a:off x="-9825" y="-9825"/>
            <a:ext cx="9144000" cy="51435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37"/>
          <p:cNvSpPr txBox="1"/>
          <p:nvPr/>
        </p:nvSpPr>
        <p:spPr>
          <a:xfrm>
            <a:off x="863800" y="1020850"/>
            <a:ext cx="5074800" cy="32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FFFFFF"/>
                </a:solidFill>
              </a:rPr>
              <a:t>THANK YOU!</a:t>
            </a:r>
            <a:endParaRPr sz="27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/>
          <p:nvPr/>
        </p:nvSpPr>
        <p:spPr>
          <a:xfrm>
            <a:off x="4839275" y="1261100"/>
            <a:ext cx="4132500" cy="3150900"/>
          </a:xfrm>
          <a:prstGeom prst="homePlate">
            <a:avLst>
              <a:gd fmla="val 17759" name="adj"/>
            </a:avLst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6"/>
          <p:cNvSpPr txBox="1"/>
          <p:nvPr>
            <p:ph type="title"/>
          </p:nvPr>
        </p:nvSpPr>
        <p:spPr>
          <a:xfrm>
            <a:off x="311700" y="317400"/>
            <a:ext cx="7882500" cy="5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Project overview - [product name] </a:t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Google Shape;109;p26"/>
          <p:cNvSpPr txBox="1"/>
          <p:nvPr>
            <p:ph idx="1" type="body"/>
          </p:nvPr>
        </p:nvSpPr>
        <p:spPr>
          <a:xfrm>
            <a:off x="311700" y="912900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</a:rPr>
              <a:t>Business context:</a:t>
            </a:r>
            <a:endParaRPr b="1"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[pull key content from project brief]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110" name="Google Shape;110;p26"/>
          <p:cNvSpPr txBox="1"/>
          <p:nvPr>
            <p:ph idx="1" type="body"/>
          </p:nvPr>
        </p:nvSpPr>
        <p:spPr>
          <a:xfrm>
            <a:off x="5123875" y="1660675"/>
            <a:ext cx="3288300" cy="257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00"/>
                </a:solidFill>
              </a:rPr>
              <a:t>UX </a:t>
            </a:r>
            <a:r>
              <a:rPr b="1" lang="en" sz="1600">
                <a:solidFill>
                  <a:srgbClr val="000000"/>
                </a:solidFill>
              </a:rPr>
              <a:t>Research goal:</a:t>
            </a:r>
            <a:endParaRPr b="1"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</a:rPr>
              <a:t>How might we… [goal written from project brief]</a:t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b="1" sz="1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"/>
          <p:cNvSpPr txBox="1"/>
          <p:nvPr>
            <p:ph type="title"/>
          </p:nvPr>
        </p:nvSpPr>
        <p:spPr>
          <a:xfrm>
            <a:off x="311700" y="317400"/>
            <a:ext cx="5253900" cy="5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</a:t>
            </a: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sers we interviewed, and how</a:t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27"/>
          <p:cNvSpPr/>
          <p:nvPr/>
        </p:nvSpPr>
        <p:spPr>
          <a:xfrm>
            <a:off x="8552075" y="3179475"/>
            <a:ext cx="1325100" cy="1325100"/>
          </a:xfrm>
          <a:prstGeom prst="flowChartConnector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</a:rPr>
              <a:t>+X others</a:t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117" name="Google Shape;117;p27"/>
          <p:cNvSpPr txBox="1"/>
          <p:nvPr>
            <p:ph idx="1" type="body"/>
          </p:nvPr>
        </p:nvSpPr>
        <p:spPr>
          <a:xfrm>
            <a:off x="311700" y="912900"/>
            <a:ext cx="29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During the week(s) of [project dates] we conducted [X unmoderated/ </a:t>
            </a:r>
            <a:r>
              <a:rPr lang="en" sz="1100">
                <a:solidFill>
                  <a:srgbClr val="000000"/>
                </a:solidFill>
              </a:rPr>
              <a:t>moderated</a:t>
            </a:r>
            <a:r>
              <a:rPr lang="en" sz="1100">
                <a:solidFill>
                  <a:srgbClr val="000000"/>
                </a:solidFill>
              </a:rPr>
              <a:t>] user interviews, with participants that fit the target profile: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100">
                <a:solidFill>
                  <a:srgbClr val="000000"/>
                </a:solidFill>
              </a:rPr>
              <a:t>…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100">
                <a:solidFill>
                  <a:srgbClr val="000000"/>
                </a:solidFill>
              </a:rPr>
              <a:t> 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100">
                <a:solidFill>
                  <a:srgbClr val="000000"/>
                </a:solidFill>
              </a:rPr>
              <a:t> 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t/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118" name="Google Shape;118;p27"/>
          <p:cNvSpPr txBox="1"/>
          <p:nvPr/>
        </p:nvSpPr>
        <p:spPr>
          <a:xfrm>
            <a:off x="3518650" y="2387525"/>
            <a:ext cx="17106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50">
                <a:solidFill>
                  <a:srgbClr val="1B314B"/>
                </a:solidFill>
                <a:highlight>
                  <a:srgbClr val="FFFFFF"/>
                </a:highlight>
              </a:rPr>
              <a:t>[user title]</a:t>
            </a:r>
            <a:endParaRPr sz="1050">
              <a:solidFill>
                <a:srgbClr val="1B314B"/>
              </a:solidFill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1B314B"/>
              </a:solidFill>
              <a:highlight>
                <a:srgbClr val="FFFFFF"/>
              </a:highlight>
            </a:endParaRPr>
          </a:p>
        </p:txBody>
      </p:sp>
      <p:sp>
        <p:nvSpPr>
          <p:cNvPr id="119" name="Google Shape;119;p27"/>
          <p:cNvSpPr txBox="1"/>
          <p:nvPr/>
        </p:nvSpPr>
        <p:spPr>
          <a:xfrm>
            <a:off x="5086900" y="2387525"/>
            <a:ext cx="1710600" cy="10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50">
                <a:solidFill>
                  <a:srgbClr val="1B314B"/>
                </a:solidFill>
                <a:highlight>
                  <a:schemeClr val="dk1"/>
                </a:highlight>
              </a:rPr>
              <a:t>[user title]</a:t>
            </a:r>
            <a:endParaRPr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rgbClr val="FFFFFF"/>
              </a:highlight>
            </a:endParaRPr>
          </a:p>
        </p:txBody>
      </p:sp>
      <p:sp>
        <p:nvSpPr>
          <p:cNvPr id="120" name="Google Shape;120;p27"/>
          <p:cNvSpPr txBox="1"/>
          <p:nvPr/>
        </p:nvSpPr>
        <p:spPr>
          <a:xfrm>
            <a:off x="6825650" y="2387525"/>
            <a:ext cx="16221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50">
                <a:solidFill>
                  <a:srgbClr val="1B314B"/>
                </a:solidFill>
                <a:highlight>
                  <a:schemeClr val="dk1"/>
                </a:highlight>
              </a:rPr>
              <a:t>[user title]</a:t>
            </a:r>
            <a:endParaRPr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rgbClr val="FFFFFF"/>
              </a:highlight>
            </a:endParaRPr>
          </a:p>
        </p:txBody>
      </p:sp>
      <p:sp>
        <p:nvSpPr>
          <p:cNvPr id="121" name="Google Shape;121;p27"/>
          <p:cNvSpPr txBox="1"/>
          <p:nvPr/>
        </p:nvSpPr>
        <p:spPr>
          <a:xfrm>
            <a:off x="6808650" y="4458650"/>
            <a:ext cx="17106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50">
                <a:solidFill>
                  <a:srgbClr val="1B314B"/>
                </a:solidFill>
                <a:highlight>
                  <a:schemeClr val="dk1"/>
                </a:highlight>
              </a:rPr>
              <a:t>[user title]</a:t>
            </a:r>
            <a:endParaRPr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rgbClr val="FFFFFF"/>
              </a:highlight>
            </a:endParaRPr>
          </a:p>
        </p:txBody>
      </p:sp>
      <p:sp>
        <p:nvSpPr>
          <p:cNvPr id="122" name="Google Shape;122;p27"/>
          <p:cNvSpPr txBox="1"/>
          <p:nvPr/>
        </p:nvSpPr>
        <p:spPr>
          <a:xfrm>
            <a:off x="5260013" y="4395600"/>
            <a:ext cx="1364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solidFill>
                <a:srgbClr val="1B314B"/>
              </a:solidFill>
            </a:endParaRPr>
          </a:p>
        </p:txBody>
      </p:sp>
      <p:sp>
        <p:nvSpPr>
          <p:cNvPr id="123" name="Google Shape;123;p27"/>
          <p:cNvSpPr txBox="1"/>
          <p:nvPr/>
        </p:nvSpPr>
        <p:spPr>
          <a:xfrm>
            <a:off x="5177200" y="4471800"/>
            <a:ext cx="16221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50">
                <a:solidFill>
                  <a:srgbClr val="1B314B"/>
                </a:solidFill>
                <a:highlight>
                  <a:schemeClr val="dk1"/>
                </a:highlight>
              </a:rPr>
              <a:t>[user title]</a:t>
            </a:r>
            <a:endParaRPr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rgbClr val="FFFFFF"/>
              </a:highlight>
            </a:endParaRPr>
          </a:p>
        </p:txBody>
      </p:sp>
      <p:sp>
        <p:nvSpPr>
          <p:cNvPr id="124" name="Google Shape;124;p27"/>
          <p:cNvSpPr/>
          <p:nvPr/>
        </p:nvSpPr>
        <p:spPr>
          <a:xfrm>
            <a:off x="3650300" y="1058900"/>
            <a:ext cx="1371600" cy="13716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7"/>
          <p:cNvSpPr/>
          <p:nvPr/>
        </p:nvSpPr>
        <p:spPr>
          <a:xfrm>
            <a:off x="5300600" y="1058900"/>
            <a:ext cx="1371600" cy="13716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7"/>
          <p:cNvSpPr/>
          <p:nvPr/>
        </p:nvSpPr>
        <p:spPr>
          <a:xfrm>
            <a:off x="6950900" y="1058900"/>
            <a:ext cx="1371600" cy="13716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7"/>
          <p:cNvSpPr/>
          <p:nvPr/>
        </p:nvSpPr>
        <p:spPr>
          <a:xfrm>
            <a:off x="3650300" y="3108350"/>
            <a:ext cx="1371600" cy="13716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7"/>
          <p:cNvSpPr/>
          <p:nvPr/>
        </p:nvSpPr>
        <p:spPr>
          <a:xfrm>
            <a:off x="5300600" y="3108350"/>
            <a:ext cx="1371600" cy="13716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7"/>
          <p:cNvSpPr/>
          <p:nvPr/>
        </p:nvSpPr>
        <p:spPr>
          <a:xfrm>
            <a:off x="6950900" y="3108350"/>
            <a:ext cx="1371600" cy="13716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27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>
            <a:off x="3654000" y="1058900"/>
            <a:ext cx="13716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7"/>
          <p:cNvSpPr txBox="1"/>
          <p:nvPr/>
        </p:nvSpPr>
        <p:spPr>
          <a:xfrm>
            <a:off x="3504200" y="4471800"/>
            <a:ext cx="16638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50">
                <a:solidFill>
                  <a:srgbClr val="1B314B"/>
                </a:solidFill>
                <a:highlight>
                  <a:schemeClr val="dk1"/>
                </a:highlight>
              </a:rPr>
              <a:t>[user title]</a:t>
            </a:r>
            <a:endParaRPr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chemeClr val="dk1"/>
              </a:highlight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1B314B"/>
              </a:solidFill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34343"/>
              </a:solidFill>
            </a:endParaRPr>
          </a:p>
        </p:txBody>
      </p:sp>
      <p:sp>
        <p:nvSpPr>
          <p:cNvPr id="132" name="Google Shape;132;p27"/>
          <p:cNvSpPr txBox="1"/>
          <p:nvPr/>
        </p:nvSpPr>
        <p:spPr>
          <a:xfrm>
            <a:off x="3577788" y="836700"/>
            <a:ext cx="4998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🇺🇸</a:t>
            </a:r>
            <a:endParaRPr sz="3500"/>
          </a:p>
        </p:txBody>
      </p:sp>
      <p:pic>
        <p:nvPicPr>
          <p:cNvPr id="133" name="Google Shape;133;p27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>
            <a:off x="5300600" y="1058900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7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>
            <a:off x="6947078" y="1058900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7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>
            <a:off x="3654000" y="3108350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7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>
            <a:off x="5300600" y="3108350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7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>
            <a:off x="6947078" y="3108350"/>
            <a:ext cx="13716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7"/>
          <p:cNvSpPr txBox="1"/>
          <p:nvPr/>
        </p:nvSpPr>
        <p:spPr>
          <a:xfrm>
            <a:off x="6832013" y="836700"/>
            <a:ext cx="4998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🇺🇸</a:t>
            </a:r>
            <a:endParaRPr sz="3500"/>
          </a:p>
        </p:txBody>
      </p:sp>
      <p:sp>
        <p:nvSpPr>
          <p:cNvPr id="139" name="Google Shape;139;p27"/>
          <p:cNvSpPr txBox="1"/>
          <p:nvPr/>
        </p:nvSpPr>
        <p:spPr>
          <a:xfrm>
            <a:off x="5224388" y="836700"/>
            <a:ext cx="4998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🇺🇸</a:t>
            </a:r>
            <a:endParaRPr sz="3500"/>
          </a:p>
        </p:txBody>
      </p:sp>
      <p:sp>
        <p:nvSpPr>
          <p:cNvPr id="140" name="Google Shape;140;p27"/>
          <p:cNvSpPr txBox="1"/>
          <p:nvPr/>
        </p:nvSpPr>
        <p:spPr>
          <a:xfrm>
            <a:off x="5224388" y="2906825"/>
            <a:ext cx="4998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🇺🇸</a:t>
            </a:r>
            <a:endParaRPr sz="3500"/>
          </a:p>
        </p:txBody>
      </p:sp>
      <p:sp>
        <p:nvSpPr>
          <p:cNvPr id="141" name="Google Shape;141;p27"/>
          <p:cNvSpPr txBox="1"/>
          <p:nvPr/>
        </p:nvSpPr>
        <p:spPr>
          <a:xfrm>
            <a:off x="6832013" y="2906825"/>
            <a:ext cx="4998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🇺🇸</a:t>
            </a:r>
            <a:endParaRPr sz="3500"/>
          </a:p>
        </p:txBody>
      </p:sp>
      <p:sp>
        <p:nvSpPr>
          <p:cNvPr id="142" name="Google Shape;142;p27"/>
          <p:cNvSpPr txBox="1"/>
          <p:nvPr/>
        </p:nvSpPr>
        <p:spPr>
          <a:xfrm>
            <a:off x="3501600" y="2983025"/>
            <a:ext cx="4998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🇲🇽</a:t>
            </a:r>
            <a:endParaRPr sz="35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/>
          <p:nvPr>
            <p:ph type="title"/>
          </p:nvPr>
        </p:nvSpPr>
        <p:spPr>
          <a:xfrm>
            <a:off x="311700" y="317400"/>
            <a:ext cx="8422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TL;DR</a:t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8" name="Google Shape;148;p28"/>
          <p:cNvSpPr txBox="1"/>
          <p:nvPr>
            <p:ph idx="1" type="body"/>
          </p:nvPr>
        </p:nvSpPr>
        <p:spPr>
          <a:xfrm>
            <a:off x="311700" y="1181400"/>
            <a:ext cx="8543700" cy="27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Users </a:t>
            </a:r>
            <a:r>
              <a:rPr b="1" lang="en" sz="22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appreciate</a:t>
            </a:r>
            <a:r>
              <a:rPr b="1" lang="en" sz="22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 x…</a:t>
            </a:r>
            <a:endParaRPr b="1"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To make the concept even better:</a:t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…</a:t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..</a:t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6AA84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6AA84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9"/>
          <p:cNvSpPr/>
          <p:nvPr/>
        </p:nvSpPr>
        <p:spPr>
          <a:xfrm>
            <a:off x="-7625" y="-7625"/>
            <a:ext cx="9144000" cy="51435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rgbClr val="B6D7A8"/>
                </a:solidFill>
                <a:highlight>
                  <a:srgbClr val="FFFFFF"/>
                </a:highlight>
              </a:rPr>
              <a:t>💡Insights</a:t>
            </a:r>
            <a:r>
              <a:rPr b="1" lang="en" sz="3300">
                <a:solidFill>
                  <a:srgbClr val="B6D7A8"/>
                </a:solidFill>
                <a:highlight>
                  <a:srgbClr val="FFFFFF"/>
                </a:highlight>
              </a:rPr>
              <a:t> </a:t>
            </a:r>
            <a:r>
              <a:rPr b="1" lang="en" sz="3300">
                <a:solidFill>
                  <a:srgbClr val="B6D7A8"/>
                </a:solidFill>
                <a:highlight>
                  <a:srgbClr val="FFFFFF"/>
                </a:highlight>
              </a:rPr>
              <a:t>&amp; </a:t>
            </a:r>
            <a:br>
              <a:rPr b="1" lang="en" sz="3300">
                <a:solidFill>
                  <a:srgbClr val="B6D7A8"/>
                </a:solidFill>
                <a:highlight>
                  <a:srgbClr val="FFFFFF"/>
                </a:highlight>
              </a:rPr>
            </a:br>
            <a:r>
              <a:rPr b="1" lang="en" sz="3300">
                <a:solidFill>
                  <a:srgbClr val="B6D7A8"/>
                </a:solidFill>
                <a:highlight>
                  <a:srgbClr val="FFFFFF"/>
                </a:highlight>
              </a:rPr>
              <a:t>Recommendations</a:t>
            </a:r>
            <a:endParaRPr b="1" sz="4700">
              <a:solidFill>
                <a:srgbClr val="B6D7A8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0"/>
          <p:cNvSpPr txBox="1"/>
          <p:nvPr>
            <p:ph type="title"/>
          </p:nvPr>
        </p:nvSpPr>
        <p:spPr>
          <a:xfrm>
            <a:off x="311700" y="317400"/>
            <a:ext cx="856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[title 1]</a:t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9" name="Google Shape;159;p30"/>
          <p:cNvSpPr txBox="1"/>
          <p:nvPr>
            <p:ph idx="1" type="body"/>
          </p:nvPr>
        </p:nvSpPr>
        <p:spPr>
          <a:xfrm>
            <a:off x="4896525" y="972050"/>
            <a:ext cx="4017000" cy="41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User story</a:t>
            </a: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As a [type of user] user, I need / want X so that / because Y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Quotes summary: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“...”</a:t>
            </a:r>
            <a:endParaRPr i="1"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Recommendations: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1. …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2. ..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3. .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0" name="Google Shape;160;p30"/>
          <p:cNvSpPr txBox="1"/>
          <p:nvPr/>
        </p:nvSpPr>
        <p:spPr>
          <a:xfrm>
            <a:off x="1441450" y="3852150"/>
            <a:ext cx="32172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61" name="Google Shape;161;p30"/>
          <p:cNvSpPr/>
          <p:nvPr/>
        </p:nvSpPr>
        <p:spPr>
          <a:xfrm>
            <a:off x="382825" y="1040475"/>
            <a:ext cx="4275900" cy="32097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Video highlight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/>
          <p:nvPr>
            <p:ph type="title"/>
          </p:nvPr>
        </p:nvSpPr>
        <p:spPr>
          <a:xfrm>
            <a:off x="311700" y="317400"/>
            <a:ext cx="856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[title 2]</a:t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7" name="Google Shape;167;p31"/>
          <p:cNvSpPr txBox="1"/>
          <p:nvPr>
            <p:ph idx="1" type="body"/>
          </p:nvPr>
        </p:nvSpPr>
        <p:spPr>
          <a:xfrm>
            <a:off x="4896525" y="972050"/>
            <a:ext cx="4017000" cy="41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User story</a:t>
            </a: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As a [type of user] user, I need / want X so that / because Y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Quotes summary: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“...”</a:t>
            </a:r>
            <a:endParaRPr i="1"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Recommendations: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1. …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2. ..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3. .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8" name="Google Shape;168;p31"/>
          <p:cNvSpPr txBox="1"/>
          <p:nvPr/>
        </p:nvSpPr>
        <p:spPr>
          <a:xfrm>
            <a:off x="1441450" y="3852150"/>
            <a:ext cx="32172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69" name="Google Shape;169;p31"/>
          <p:cNvSpPr/>
          <p:nvPr/>
        </p:nvSpPr>
        <p:spPr>
          <a:xfrm>
            <a:off x="382825" y="1040475"/>
            <a:ext cx="4275900" cy="32097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Video highlight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2"/>
          <p:cNvSpPr txBox="1"/>
          <p:nvPr>
            <p:ph type="title"/>
          </p:nvPr>
        </p:nvSpPr>
        <p:spPr>
          <a:xfrm>
            <a:off x="311700" y="317400"/>
            <a:ext cx="856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[title 3]</a:t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5" name="Google Shape;175;p32"/>
          <p:cNvSpPr txBox="1"/>
          <p:nvPr>
            <p:ph idx="1" type="body"/>
          </p:nvPr>
        </p:nvSpPr>
        <p:spPr>
          <a:xfrm>
            <a:off x="4896525" y="972050"/>
            <a:ext cx="4017000" cy="41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User story</a:t>
            </a: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As a [type of user] user, I need / want X so that / because Y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Quotes summary: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“...”</a:t>
            </a:r>
            <a:endParaRPr i="1"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Recommendations: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1. …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2. ..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3. .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6" name="Google Shape;176;p32"/>
          <p:cNvSpPr txBox="1"/>
          <p:nvPr/>
        </p:nvSpPr>
        <p:spPr>
          <a:xfrm>
            <a:off x="1441450" y="3852150"/>
            <a:ext cx="32172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77" name="Google Shape;177;p32"/>
          <p:cNvSpPr/>
          <p:nvPr/>
        </p:nvSpPr>
        <p:spPr>
          <a:xfrm>
            <a:off x="382825" y="1040475"/>
            <a:ext cx="4275900" cy="32097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Video highlight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3"/>
          <p:cNvSpPr txBox="1"/>
          <p:nvPr>
            <p:ph type="title"/>
          </p:nvPr>
        </p:nvSpPr>
        <p:spPr>
          <a:xfrm>
            <a:off x="311700" y="317400"/>
            <a:ext cx="856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[title 4]</a:t>
            </a:r>
            <a:endParaRPr b="1" sz="2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3" name="Google Shape;183;p33"/>
          <p:cNvSpPr txBox="1"/>
          <p:nvPr>
            <p:ph idx="1" type="body"/>
          </p:nvPr>
        </p:nvSpPr>
        <p:spPr>
          <a:xfrm>
            <a:off x="4896525" y="972050"/>
            <a:ext cx="4017000" cy="410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User story</a:t>
            </a: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As a [type of user] user, I need / want X so that / because Y</a:t>
            </a: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Quotes summary: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1"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“...”</a:t>
            </a:r>
            <a:endParaRPr i="1"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4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Recommendations: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1. …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2. ..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3. .</a:t>
            </a:r>
            <a:br>
              <a:rPr lang="en"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2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4" name="Google Shape;184;p33"/>
          <p:cNvSpPr txBox="1"/>
          <p:nvPr/>
        </p:nvSpPr>
        <p:spPr>
          <a:xfrm>
            <a:off x="1441450" y="3852150"/>
            <a:ext cx="32172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85" name="Google Shape;185;p33"/>
          <p:cNvSpPr/>
          <p:nvPr/>
        </p:nvSpPr>
        <p:spPr>
          <a:xfrm>
            <a:off x="382825" y="1040475"/>
            <a:ext cx="4275900" cy="32097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Video highlight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